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slides/charts/chart1.xml" ContentType="application/vnd.openxmlformats-officedocument.drawingml.char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f6c91e30c2594d0d" /><Relationship Type="http://schemas.openxmlformats.org/officeDocument/2006/relationships/extended-properties" Target="/docProps/app.xml" Id="Rf44ec21aafac4198" /><Relationship Type="http://schemas.openxmlformats.org/officeDocument/2006/relationships/officeDocument" Target="/ppt/presentation.xml" Id="Rc22752dcec7640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6312d160334542"/>
  </p:sldMasterIdLst>
  <p:notesMasterIdLst>
    <p:notesMasterId xmlns:r="http://schemas.openxmlformats.org/officeDocument/2006/relationships" r:id="R6c5a25c053104752"/>
  </p:notesMasterIdLst>
  <p:sldIdLst>
    <p:sldId xmlns:r="http://schemas.openxmlformats.org/officeDocument/2006/relationships" id="256" r:id="Rf52e359e50d04817"/>
    <p:sldId xmlns:r="http://schemas.openxmlformats.org/officeDocument/2006/relationships" id="257" r:id="Rbdab8665f9834817"/>
    <p:sldId xmlns:r="http://schemas.openxmlformats.org/officeDocument/2006/relationships" id="258" r:id="R24b7488fcf504669"/>
    <p:sldId xmlns:r="http://schemas.openxmlformats.org/officeDocument/2006/relationships" id="259" r:id="Rb303ee24131e449d"/>
    <p:sldId xmlns:r="http://schemas.openxmlformats.org/officeDocument/2006/relationships" id="260" r:id="R30b566ce1d524eb7"/>
    <p:sldId xmlns:r="http://schemas.openxmlformats.org/officeDocument/2006/relationships" id="261" r:id="R3901d985993f465a"/>
    <p:sldId xmlns:r="http://schemas.openxmlformats.org/officeDocument/2006/relationships" id="262" r:id="R9b0b97a8c6484770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40a0785f5beb41d3" /><Relationship Type="http://schemas.openxmlformats.org/officeDocument/2006/relationships/slideMaster" Target="/ppt/slideMasters/slideMaster1.xml" Id="R9a6312d160334542" /><Relationship Type="http://schemas.openxmlformats.org/officeDocument/2006/relationships/notesMaster" Target="/ppt/notesMasters/notesMaster1.xml" Id="R6c5a25c053104752" /><Relationship Type="http://schemas.openxmlformats.org/officeDocument/2006/relationships/presProps" Target="/ppt/presProps.xml" Id="R485dc76a71004db0" /><Relationship Type="http://schemas.openxmlformats.org/officeDocument/2006/relationships/tableStyles" Target="/ppt/tableStyles.xml" Id="Rbeff1ecb97ba4625" /><Relationship Type="http://schemas.openxmlformats.org/officeDocument/2006/relationships/slide" Target="/ppt/slides/slide1.xml" Id="Rf52e359e50d04817" /><Relationship Type="http://schemas.openxmlformats.org/officeDocument/2006/relationships/slide" Target="/ppt/slides/slide2.xml" Id="Rbdab8665f9834817" /><Relationship Type="http://schemas.openxmlformats.org/officeDocument/2006/relationships/slide" Target="/ppt/slides/slide3.xml" Id="R24b7488fcf504669" /><Relationship Type="http://schemas.openxmlformats.org/officeDocument/2006/relationships/slide" Target="/ppt/slides/slide4.xml" Id="Rb303ee24131e449d" /><Relationship Type="http://schemas.openxmlformats.org/officeDocument/2006/relationships/slide" Target="/ppt/slides/slide5.xml" Id="R30b566ce1d524eb7" /><Relationship Type="http://schemas.openxmlformats.org/officeDocument/2006/relationships/slide" Target="/ppt/slides/slide6.xml" Id="R3901d985993f465a" /><Relationship Type="http://schemas.openxmlformats.org/officeDocument/2006/relationships/slide" Target="/ppt/slides/slide7.xml" Id="R9b0b97a8c6484770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7fb3058e34eb44e9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84d5d3606f56410a" /><Relationship Type="http://schemas.openxmlformats.org/officeDocument/2006/relationships/notesMaster" Target="/ppt/notesMasters/notesMaster1.xml" Id="R39ab41935b594f9f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2282c95769ca4409" /><Relationship Type="http://schemas.openxmlformats.org/officeDocument/2006/relationships/notesMaster" Target="/ppt/notesMasters/notesMaster1.xml" Id="R4925986c98704529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1c4517b8d4184a38" /><Relationship Type="http://schemas.openxmlformats.org/officeDocument/2006/relationships/notesMaster" Target="/ppt/notesMasters/notesMaster1.xml" Id="Re8a6e664ee9a44c6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557bf2ff83b24bb7" /><Relationship Type="http://schemas.openxmlformats.org/officeDocument/2006/relationships/notesMaster" Target="/ppt/notesMasters/notesMaster1.xml" Id="R5e8e35f0fbda41ce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30782cecf5ba43cd" /><Relationship Type="http://schemas.openxmlformats.org/officeDocument/2006/relationships/notesMaster" Target="/ppt/notesMasters/notesMaster1.xml" Id="R968e542c4da84695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00f342dd9b8a4c13" /><Relationship Type="http://schemas.openxmlformats.org/officeDocument/2006/relationships/notesMaster" Target="/ppt/notesMasters/notesMaster1.xml" Id="R73a39bb3300b4129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fc84efad0af246cb" /><Relationship Type="http://schemas.openxmlformats.org/officeDocument/2006/relationships/notesMaster" Target="/ppt/notesMasters/notesMaster1.xml" Id="R27e89f2981a64fd8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835eaa559f47ba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c1bd660deacb45cc" /><Relationship Type="http://schemas.openxmlformats.org/officeDocument/2006/relationships/slideLayout" Target="/ppt/slideLayouts/slideLayout1.xml" Id="R704329bdb8f94129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4329bdb8f94129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17623a8a284efa" /><Relationship Type="http://schemas.openxmlformats.org/officeDocument/2006/relationships/notesSlide" Target="/ppt/notesSlides/notesSlide1.xml" Id="Ra72481ae3cdf4e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4365bf378459c" /><Relationship Type="http://schemas.openxmlformats.org/officeDocument/2006/relationships/notesSlide" Target="/ppt/notesSlides/notesSlide2.xml" Id="R075c43549f7842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0393e41c94abd" /><Relationship Type="http://schemas.openxmlformats.org/officeDocument/2006/relationships/notesSlide" Target="/ppt/notesSlides/notesSlide3.xml" Id="R2ded8b30f5884a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9f0c8da8a404e" /><Relationship Type="http://schemas.openxmlformats.org/officeDocument/2006/relationships/notesSlide" Target="/ppt/notesSlides/notesSlide4.xml" Id="Rddb045a8ecd048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a41f2bfafd4441" /><Relationship Type="http://schemas.openxmlformats.org/officeDocument/2006/relationships/notesSlide" Target="/ppt/notesSlides/notesSlide5.xml" Id="Rfda4ca45f5c943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96c2ebbf14191" /><Relationship Type="http://schemas.openxmlformats.org/officeDocument/2006/relationships/chart" Target="/ppt/slides/charts/chart1.xml" Id="Rdc6e959b780248ab" /><Relationship Type="http://schemas.openxmlformats.org/officeDocument/2006/relationships/notesSlide" Target="/ppt/notesSlides/notesSlide6.xml" Id="R44808ff5fae04a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c4260b9814b65" /><Relationship Type="http://schemas.openxmlformats.org/officeDocument/2006/relationships/notesSlide" Target="/ppt/notesSlides/notesSlide7.xml" Id="R306a8e01561840ee" /></Relationships>
</file>

<file path=ppt/slides/charts/chart1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Revenue (Rp miliar)</c:v>
          </c:tx>
          <c:spPr>
            <a:ln xmlns:a="http://schemas.openxmlformats.org/drawingml/2006/main" w="38100">
              <a:solidFill>
                <a:srgbClr val="2F705C"/>
              </a:solidFill>
              <a:prstDash val="solid"/>
            </a:ln>
          </c:spPr>
          <c:marker>
            <c:symbol val="circle"/>
            <c:size val="8"/>
          </c:marker>
          <c:cat>
            <c:strLit>
              <c:ptCount val="4"/>
              <c:pt idx="0">
                <c:v>2025A</c:v>
              </c:pt>
              <c:pt idx="1">
                <c:v>2026T</c:v>
              </c:pt>
              <c:pt idx="2">
                <c:v>2027T</c:v>
              </c:pt>
              <c:pt idx="3">
                <c:v>2028T</c:v>
              </c:pt>
            </c:strLit>
          </c:cat>
          <c:val>
            <c:numLit>
              <c:formatCode>General</c:formatCode>
              <c:ptCount val="4"/>
              <c:pt idx="0">
                <c:v>0.168</c:v>
              </c:pt>
              <c:pt idx="1">
                <c:v>2.531</c:v>
              </c:pt>
              <c:pt idx="2">
                <c:v>3.36</c:v>
              </c:pt>
              <c:pt idx="3">
                <c:v>5.6</c:v>
              </c:pt>
            </c:numLit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9525">
            <a:solidFill>
              <a:srgbClr val="DDE4DC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900">
                <a:solidFill>
                  <a:srgbClr val="173F35"/>
                </a:solidFill>
                <a:latin typeface="Arial"/>
                <a:ea typeface="Arial"/>
                <a:cs typeface="Arial"/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6"/>
        </c:scaling>
        <c:delete val="0"/>
        <c:axPos val="l"/>
        <c:majorGridlines>
          <c:spPr>
            <a:ln xmlns:a="http://schemas.openxmlformats.org/drawingml/2006/main" w="9525">
              <a:solidFill>
                <a:srgbClr val="DDE4DC"/>
              </a:solidFill>
              <a:prstDash val="solid"/>
            </a:ln>
          </c:spPr>
        </c:majorGridlines>
        <c:numFmt formatCode="General"/>
        <c:majorTickMark val="none"/>
        <c:minorTickMark val="none"/>
        <c:spPr>
          <a:ln xmlns:a="http://schemas.openxmlformats.org/drawingml/2006/main" w="0">
            <a:solidFill>
              <a:srgbClr val="F7F8F3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6F7D75"/>
                </a:solidFill>
                <a:latin typeface="Arial"/>
                <a:ea typeface="Arial"/>
                <a:cs typeface="Arial"/>
              </a:defRPr>
            </a:pPr>
          </a:p>
        </c:txPr>
        <c:crossAx val="48650112"/>
        <c:crossBetween val="between"/>
        <c:majorUnit val="1"/>
      </c:valAx>
      <c:spPr>
        <a:noFill xmlns:a="http://schemas.openxmlformats.org/drawingml/2006/main"/>
        <a:ln xmlns:a="http://schemas.openxmlformats.org/drawingml/2006/main" w="0">
          <a:solidFill>
            <a:srgbClr val="F7F8F3"/>
          </a:solidFill>
          <a:prstDash val="solid"/>
        </a:ln>
      </c:spPr>
    </c:plotArea>
    <c:plotVisOnly val="1"/>
  </c:chart>
  <c:spPr>
    <a:solidFill xmlns:a="http://schemas.openxmlformats.org/drawingml/2006/main">
      <a:srgbClr val="F7F8F3"/>
    </a:solidFill>
    <a:ln xmlns:a="http://schemas.openxmlformats.org/drawingml/2006/main" w="0">
      <a:solidFill>
        <a:srgbClr val="F7F8F3"/>
      </a:solidFill>
      <a:prstDash val="solid"/>
    </a:ln>
  </c:spPr>
</c:chartSpace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F7F8F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57B5C17-679B-47AE-8B76-99FED3DF18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400050"/>
            <a:ext cx="685800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2F705C"/>
                </a:solidFill>
                <a:latin typeface="Arial"/>
                <a:ea typeface="Arial"/>
                <a:cs typeface="Arial"/>
              </a:defRPr>
            </a:pPr>
            <a:r>
              <a:t>SANGGABRIGHT  ·  PITCH DECK 2026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15174F5-774A-46CD-AA15-7AC910B155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695450"/>
            <a:ext cx="10096500" cy="2476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4950" b="1">
                <a:solidFill>
                  <a:srgbClr val="173F35"/>
                </a:solidFill>
                <a:latin typeface="Arial"/>
                <a:ea typeface="Arial"/>
                <a:cs typeface="Arial"/>
              </a:defRPr>
            </a:pPr>
            <a:r>
              <a:t>Data usaha menjadi
keputusan yang lebih terang.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CFCA9E3-4254-44CD-B140-B29224B906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4876800"/>
            <a:ext cx="7810500" cy="876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800" b="0">
                <a:solidFill>
                  <a:srgbClr val="6F7D75"/>
                </a:solidFill>
                <a:latin typeface="Arial"/>
                <a:ea typeface="Arial"/>
                <a:cs typeface="Arial"/>
              </a:defRPr>
            </a:pPr>
            <a:r>
              <a:t>Analytics otomatis untuk UMKM — dari spreadsheet dan foto jurnal, sampai prediksi dan laporan keuangan.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911256B-AC98-4E1A-8C03-8F695A9EDB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20300" y="514350"/>
            <a:ext cx="1771650" cy="323850"/>
          </a:xfrm>
          <a:prstGeom xmlns:a="http://schemas.openxmlformats.org/drawingml/2006/main" prst="roundRect">
            <a:avLst>
              <a:gd name="adj" fmla="val 23529"/>
            </a:avLst>
          </a:prstGeom>
          <a:solidFill xmlns:a="http://schemas.openxmlformats.org/drawingml/2006/main">
            <a:srgbClr val="D8F26C"/>
          </a:solidFill>
          <a:ln xmlns:a="http://schemas.openxmlformats.org/drawingml/2006/main" w="0">
            <a:solidFill>
              <a:srgbClr val="D8F26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1B9603E-290B-436B-8C78-53131A9D56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172700" y="590550"/>
            <a:ext cx="146685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173F35"/>
                </a:solidFill>
                <a:latin typeface="Arial"/>
                <a:ea typeface="Arial"/>
                <a:cs typeface="Arial"/>
              </a:defRPr>
            </a:pPr>
            <a:r>
              <a:t>sanggabiz.com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AE819E5-E9FA-42ED-ACB9-78EC3002C2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00800"/>
            <a:ext cx="64770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defRPr sz="750" b="0">
                <a:solidFill>
                  <a:srgbClr val="6F7D75"/>
                </a:solidFill>
                <a:latin typeface="Arial"/>
                <a:ea typeface="Arial"/>
                <a:cs typeface="Arial"/>
              </a:defRPr>
            </a:pPr>
            <a:r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1030324653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F7F8F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1A81D1E-2003-4387-97A9-881BE32B8D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23850"/>
            <a:ext cx="11144250" cy="1104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925" b="1">
                <a:solidFill>
                  <a:srgbClr val="173F35"/>
                </a:solidFill>
                <a:latin typeface="Arial"/>
                <a:ea typeface="Arial"/>
                <a:cs typeface="Arial"/>
              </a:defRPr>
            </a:pPr>
            <a:r>
              <a:t>UMKM punya data. Yang belum mereka punya adalah cara cepat untuk mengubahnya menjadi keputusan.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B2EAC66-D805-4626-AA1F-170857F440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562100"/>
            <a:ext cx="10572750" cy="552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6F7D75"/>
                </a:solidFill>
                <a:latin typeface="Arial"/>
                <a:ea typeface="Arial"/>
                <a:cs typeface="Arial"/>
              </a:defRPr>
            </a:pPr>
            <a:r>
              <a:t>Setiap hari, informasi usaha tersebar di buku tulis, file Excel, POS, dan marketplace—dengan format yang tidak seragam.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7F8EB58-EA6C-4C31-AAE9-35888B1E50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2781300"/>
            <a:ext cx="3562350" cy="2857500"/>
          </a:xfrm>
          <a:prstGeom xmlns:a="http://schemas.openxmlformats.org/drawingml/2006/main" prst="roundRect">
            <a:avLst>
              <a:gd name="adj" fmla="val 266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E4DC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86E9505-F6EA-4748-B04A-8D2C574853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14825" y="2781300"/>
            <a:ext cx="3562350" cy="2857500"/>
          </a:xfrm>
          <a:prstGeom xmlns:a="http://schemas.openxmlformats.org/drawingml/2006/main" prst="roundRect">
            <a:avLst>
              <a:gd name="adj" fmla="val 266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E4D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65B4ADD-BA34-4FBD-BA79-46F75EA8FF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29600" y="2781300"/>
            <a:ext cx="3562350" cy="2857500"/>
          </a:xfrm>
          <a:prstGeom xmlns:a="http://schemas.openxmlformats.org/drawingml/2006/main" prst="roundRect">
            <a:avLst>
              <a:gd name="adj" fmla="val 266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E4DC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15AED8B-EC4C-413E-9788-AC46EBAAC7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105150"/>
            <a:ext cx="666750" cy="342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2F705C"/>
                </a:solidFill>
                <a:latin typeface="Arial"/>
                <a:ea typeface="Arial"/>
                <a:cs typeface="Arial"/>
              </a:defRPr>
            </a:pPr>
            <a:r>
              <a:t>01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617DE7C-EF7B-4286-9C0D-05B81AA434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590925"/>
            <a:ext cx="2857500" cy="533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95270"/>
          </a:bodyPr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173F35"/>
                </a:solidFill>
                <a:latin typeface="Arial"/>
                <a:ea typeface="Arial"/>
                <a:cs typeface="Arial"/>
              </a:defRPr>
            </a:pPr>
            <a:r>
              <a:t>Pencatatan terfragmentasi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4656B67-DF8F-4F0A-9585-537464D502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352925"/>
            <a:ext cx="2857500" cy="876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6F7D75"/>
                </a:solidFill>
                <a:latin typeface="Arial"/>
                <a:ea typeface="Arial"/>
                <a:cs typeface="Arial"/>
              </a:defRPr>
            </a:pPr>
            <a:r>
              <a:t>Transaksi dan pengeluaran hidup di banyak file—bahkan masih ditulis tangan.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112E1BF-0751-4E8F-808D-061F7BD1EC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00575" y="3105150"/>
            <a:ext cx="666750" cy="342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2F705C"/>
                </a:solidFill>
                <a:latin typeface="Arial"/>
                <a:ea typeface="Arial"/>
                <a:cs typeface="Arial"/>
              </a:defRPr>
            </a:pPr>
            <a:r>
              <a:t>02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CC871FE-AB14-4A85-B913-45B5EAAA40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00575" y="3590925"/>
            <a:ext cx="2857500" cy="533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96338"/>
          </a:bodyPr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173F35"/>
                </a:solidFill>
                <a:latin typeface="Arial"/>
                <a:ea typeface="Arial"/>
                <a:cs typeface="Arial"/>
              </a:defRPr>
            </a:pPr>
            <a:r>
              <a:t>Data belum siap dianalisis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FD21585-50E0-4A45-A1AC-D3C1DA4BB0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00575" y="4352925"/>
            <a:ext cx="2857500" cy="876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6F7D75"/>
                </a:solidFill>
                <a:latin typeface="Arial"/>
                <a:ea typeface="Arial"/>
                <a:cs typeface="Arial"/>
              </a:defRPr>
            </a:pPr>
            <a:r>
              <a:t>Nama kolom, tanggal, mata uang, serta identitas pelanggan sering tidak konsisten.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13A43BF-C178-489A-B323-ABBEA980E5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3105150"/>
            <a:ext cx="666750" cy="342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2F705C"/>
                </a:solidFill>
                <a:latin typeface="Arial"/>
                <a:ea typeface="Arial"/>
                <a:cs typeface="Arial"/>
              </a:defRPr>
            </a:pPr>
            <a:r>
              <a:t>03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FC16A72-649E-4695-BEC1-D65A2A8576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3590925"/>
            <a:ext cx="2857500" cy="609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173F35"/>
                </a:solidFill>
                <a:latin typeface="Arial"/>
                <a:ea typeface="Arial"/>
                <a:cs typeface="Arial"/>
              </a:defRPr>
            </a:pPr>
            <a:r>
              <a:t>Keputusan tetap berbasis intuisi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C3E203C-ADCC-441C-9DEA-6EDD37F9F3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4352925"/>
            <a:ext cx="2857500" cy="876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6F7D75"/>
                </a:solidFill>
                <a:latin typeface="Arial"/>
                <a:ea typeface="Arial"/>
                <a:cs typeface="Arial"/>
              </a:defRPr>
            </a:pPr>
            <a:r>
              <a:t>Membuat P&amp;L, cashflow, segmentasi, dan forecast masih membutuhkan waktu atau tenaga ahli.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C2FEB84-04ED-4A0E-BACE-9E1E8981FF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00800"/>
            <a:ext cx="64770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defRPr sz="750" b="0">
                <a:solidFill>
                  <a:srgbClr val="6F7D75"/>
                </a:solidFill>
                <a:latin typeface="Arial"/>
                <a:ea typeface="Arial"/>
                <a:cs typeface="Arial"/>
              </a:defRPr>
            </a:pPr>
            <a:r>
              <a:t>02</a:t>
            </a:r>
          </a:p>
        </p:txBody>
      </p:sp>
    </p:spTree>
    <p:extLst>
      <p:ext uri="{BB962C8B-B14F-4D97-AF65-F5344CB8AC3E}">
        <p14:creationId xmlns:p14="http://schemas.microsoft.com/office/powerpoint/2010/main" val="1446584159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F7F8F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88DC37C4-B1FB-4289-ACA9-D5B19C894F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42900"/>
            <a:ext cx="11239500" cy="590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173F35"/>
                </a:solidFill>
                <a:latin typeface="Arial"/>
                <a:ea typeface="Arial"/>
                <a:cs typeface="Arial"/>
              </a:defRPr>
            </a:pPr>
            <a:r>
              <a:t>Pasar besar, titik masuk terukur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5907343-2F4A-4D8F-95F9-2847255630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104900"/>
            <a:ext cx="10953750" cy="523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6F7D75"/>
                </a:solidFill>
                <a:latin typeface="Arial"/>
                <a:ea typeface="Arial"/>
                <a:cs typeface="Arial"/>
              </a:defRPr>
            </a:pPr>
            <a:r>
              <a:t>Kami mulai dari UMKM yang sudah menggunakan kanal digital, lalu membuktikan retensi melalui cohort pilot dan mitra institusi.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04E7088-6062-4880-9054-23F4A28C5A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2305050"/>
            <a:ext cx="3562350" cy="3333750"/>
          </a:xfrm>
          <a:prstGeom xmlns:a="http://schemas.openxmlformats.org/drawingml/2006/main" prst="roundRect">
            <a:avLst>
              <a:gd name="adj" fmla="val 228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E4DC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A4E8D49-ED2E-4A05-A449-E0C0BB73DF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14825" y="2305050"/>
            <a:ext cx="3562350" cy="3333750"/>
          </a:xfrm>
          <a:prstGeom xmlns:a="http://schemas.openxmlformats.org/drawingml/2006/main" prst="roundRect">
            <a:avLst>
              <a:gd name="adj" fmla="val 2286"/>
            </a:avLst>
          </a:prstGeom>
          <a:solidFill xmlns:a="http://schemas.openxmlformats.org/drawingml/2006/main">
            <a:srgbClr val="E8F1EB"/>
          </a:solidFill>
          <a:ln xmlns:a="http://schemas.openxmlformats.org/drawingml/2006/main" w="9525">
            <a:solidFill>
              <a:srgbClr val="DDE4D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C78F784-A2DE-44D5-854A-7A9EB6D402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29600" y="2305050"/>
            <a:ext cx="3562350" cy="3333750"/>
          </a:xfrm>
          <a:prstGeom xmlns:a="http://schemas.openxmlformats.org/drawingml/2006/main" prst="roundRect">
            <a:avLst>
              <a:gd name="adj" fmla="val 2286"/>
            </a:avLst>
          </a:prstGeom>
          <a:solidFill xmlns:a="http://schemas.openxmlformats.org/drawingml/2006/main">
            <a:srgbClr val="173F35"/>
          </a:solidFill>
          <a:ln xmlns:a="http://schemas.openxmlformats.org/drawingml/2006/main" w="9525">
            <a:solidFill>
              <a:srgbClr val="DDE4DC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06C747D-5DDB-4815-87C8-0C78124D7D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638425"/>
            <a:ext cx="14287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2F705C"/>
                </a:solidFill>
                <a:latin typeface="Arial"/>
                <a:ea typeface="Arial"/>
                <a:cs typeface="Arial"/>
              </a:defRPr>
            </a:pPr>
            <a:r>
              <a:t>TAM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9AE1E6A-073A-47F6-9C6A-47F4A63A60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200400"/>
            <a:ext cx="2857500" cy="819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750" b="1">
                <a:solidFill>
                  <a:srgbClr val="173F35"/>
                </a:solidFill>
                <a:latin typeface="Arial"/>
                <a:ea typeface="Arial"/>
                <a:cs typeface="Arial"/>
              </a:defRPr>
            </a:pPr>
            <a:r>
              <a:t>64 juta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E116852-7D07-4030-AB82-7FA2ADEEE7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362450"/>
            <a:ext cx="2838450" cy="8953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6F7D75"/>
                </a:solidFill>
                <a:latin typeface="Arial"/>
                <a:ea typeface="Arial"/>
                <a:cs typeface="Arial"/>
              </a:defRPr>
            </a:pPr>
            <a:r>
              <a:t>UMKM di Indonesia yang berpotensi membutuhkan keputusan berbasis data.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BB8B201-108F-4534-95E3-ADD5420BDA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00575" y="2638425"/>
            <a:ext cx="14287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2F705C"/>
                </a:solidFill>
                <a:latin typeface="Arial"/>
                <a:ea typeface="Arial"/>
                <a:cs typeface="Arial"/>
              </a:defRPr>
            </a:pPr>
            <a:r>
              <a:t>SAM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DF7B45B-F78C-4BCC-B860-FFD29C8108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00575" y="3200400"/>
            <a:ext cx="2857500" cy="819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750" b="1">
                <a:solidFill>
                  <a:srgbClr val="173F35"/>
                </a:solidFill>
                <a:latin typeface="Arial"/>
                <a:ea typeface="Arial"/>
                <a:cs typeface="Arial"/>
              </a:defRPr>
            </a:pPr>
            <a:r>
              <a:t>27 juta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748B6E2-FEFF-404A-8E02-F7039349E0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00575" y="4362450"/>
            <a:ext cx="2838450" cy="8953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6F7D75"/>
                </a:solidFill>
                <a:latin typeface="Arial"/>
                <a:ea typeface="Arial"/>
                <a:cs typeface="Arial"/>
              </a:defRPr>
            </a:pPr>
            <a:r>
              <a:t>UMKM yang telah mengadopsi teknologi digital—segmen yang paling siap dijangkau.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F0ECD92-E9AD-46B7-9717-933AE7BB17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2638425"/>
            <a:ext cx="171450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D8F26C"/>
                </a:solidFill>
                <a:latin typeface="Arial"/>
                <a:ea typeface="Arial"/>
                <a:cs typeface="Arial"/>
              </a:defRPr>
            </a:pPr>
            <a:r>
              <a:t>SOM AWAL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15993A3-14E0-48BD-A895-4C288138F1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3200400"/>
            <a:ext cx="2857500" cy="819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750" b="1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t>70 klien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75B4978-ACFF-44C9-B7EA-4400FE1D51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4362450"/>
            <a:ext cx="2838450" cy="8953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C6D5CF"/>
                </a:solidFill>
                <a:latin typeface="Arial"/>
                <a:ea typeface="Arial"/>
                <a:cs typeface="Arial"/>
              </a:defRPr>
            </a:pPr>
            <a:r>
              <a:t>Target internal klien aktif hingga 2030 melalui penjualan langsung dan kemitraan.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937028F-934C-4BCF-9CF3-4DA7E02403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419850"/>
            <a:ext cx="9953625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F7D75"/>
                </a:solidFill>
                <a:latin typeface="Arial"/>
                <a:ea typeface="Arial"/>
                <a:cs typeface="Arial"/>
              </a:defRPr>
            </a:pPr>
            <a:r>
              <a:t>Sumber: Komdigi (2024); target SOM: proposal internal Sanggabiz (2026).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4FDE375-3D1E-4641-A765-57FE8449B8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00800"/>
            <a:ext cx="64770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defRPr sz="750" b="0">
                <a:solidFill>
                  <a:srgbClr val="6F7D75"/>
                </a:solidFill>
                <a:latin typeface="Arial"/>
                <a:ea typeface="Arial"/>
                <a:cs typeface="Arial"/>
              </a:defRPr>
            </a:pPr>
            <a:r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1668006671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F7F8F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DCA9CE6-7219-4956-A29E-F16E6E088B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42900"/>
            <a:ext cx="11239500" cy="552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173F35"/>
                </a:solidFill>
                <a:latin typeface="Arial"/>
                <a:ea typeface="Arial"/>
                <a:cs typeface="Arial"/>
              </a:defRPr>
            </a:pPr>
            <a:r>
              <a:t>Satu alur dari data mentah ke keputusan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ECA43B5-1F74-4C57-B992-1D1690FA8C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076325"/>
            <a:ext cx="10953750" cy="5238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6F7D75"/>
                </a:solidFill>
                <a:latin typeface="Arial"/>
                <a:ea typeface="Arial"/>
                <a:cs typeface="Arial"/>
              </a:defRPr>
            </a:pPr>
            <a:r>
              <a:t>Sanggabright menerima cara UMKM mencatat hari ini—lalu mengubahnya menjadi sistem analitik yang bisa dipakai besok pagi.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C5958C4-925E-4D33-9669-1B5FD07B5A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2209800"/>
            <a:ext cx="5524500" cy="1619250"/>
          </a:xfrm>
          <a:prstGeom xmlns:a="http://schemas.openxmlformats.org/drawingml/2006/main" prst="roundRect">
            <a:avLst>
              <a:gd name="adj" fmla="val 470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E4DC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4C2B60C-1C70-4B53-B83B-0DA698CA73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67450" y="2209800"/>
            <a:ext cx="5524500" cy="1619250"/>
          </a:xfrm>
          <a:prstGeom xmlns:a="http://schemas.openxmlformats.org/drawingml/2006/main" prst="roundRect">
            <a:avLst>
              <a:gd name="adj" fmla="val 470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E4D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108DF08-4321-4858-95D9-571E109085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4095750"/>
            <a:ext cx="5524500" cy="1619250"/>
          </a:xfrm>
          <a:prstGeom xmlns:a="http://schemas.openxmlformats.org/drawingml/2006/main" prst="roundRect">
            <a:avLst>
              <a:gd name="adj" fmla="val 470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E4DC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347CB29-A7A0-4C46-A068-2CAEAC25DD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67450" y="4095750"/>
            <a:ext cx="5524500" cy="1619250"/>
          </a:xfrm>
          <a:prstGeom xmlns:a="http://schemas.openxmlformats.org/drawingml/2006/main" prst="roundRect">
            <a:avLst>
              <a:gd name="adj" fmla="val 470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E4DC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819C3AD-C5B2-4905-875B-C527843F8C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495550"/>
            <a:ext cx="4762500" cy="238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2F705C"/>
                </a:solidFill>
                <a:latin typeface="Arial"/>
                <a:ea typeface="Arial"/>
                <a:cs typeface="Arial"/>
              </a:defRPr>
            </a:pPr>
            <a:r>
              <a:t>01  INPUT FLEKSIBEL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77023B2-338A-4899-82BE-6969485F00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943225"/>
            <a:ext cx="4762500" cy="590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73F35"/>
                </a:solidFill>
                <a:latin typeface="Arial"/>
                <a:ea typeface="Arial"/>
                <a:cs typeface="Arial"/>
              </a:defRPr>
            </a:pPr>
            <a:r>
              <a:t>Upload transaksi, pengeluaran, atau banyak foto jurnal tulisan tangan.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C3CB778-E0F2-4F54-A9ED-91D120A54E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53200" y="2495550"/>
            <a:ext cx="4762500" cy="238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2F705C"/>
                </a:solidFill>
                <a:latin typeface="Arial"/>
                <a:ea typeface="Arial"/>
                <a:cs typeface="Arial"/>
              </a:defRPr>
            </a:pPr>
            <a:r>
              <a:t>02  CLEANSING OTOMATIS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C35915F-4D94-4BCF-89B7-135956239C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53200" y="2943225"/>
            <a:ext cx="4762500" cy="590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73F35"/>
                </a:solidFill>
                <a:latin typeface="Arial"/>
                <a:ea typeface="Arial"/>
                <a:cs typeface="Arial"/>
              </a:defRPr>
            </a:pPr>
            <a:r>
              <a:t>Deteksi header, normalisasi format, deduplikasi, dan audit perubahan.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0E30BDE-1FD5-4F73-80DA-B7B598F9AC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381500"/>
            <a:ext cx="4762500" cy="238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2F705C"/>
                </a:solidFill>
                <a:latin typeface="Arial"/>
                <a:ea typeface="Arial"/>
                <a:cs typeface="Arial"/>
              </a:defRPr>
            </a:pPr>
            <a:r>
              <a:t>03  ANALYTICS SIAP PAKAI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CE52FAC-1B87-4C6C-864F-FB8BE182EB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829175"/>
            <a:ext cx="4762500" cy="590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73F35"/>
                </a:solidFill>
                <a:latin typeface="Arial"/>
                <a:ea typeface="Arial"/>
                <a:cs typeface="Arial"/>
              </a:defRPr>
            </a:pPr>
            <a:r>
              <a:t>RFM pelanggan &amp; produk, P&amp;L, cashflow, tren, dan dashboard interaktif.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B87A491-6142-42B3-A027-2B73B34425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53200" y="4381500"/>
            <a:ext cx="4762500" cy="238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2F705C"/>
                </a:solidFill>
                <a:latin typeface="Arial"/>
                <a:ea typeface="Arial"/>
                <a:cs typeface="Arial"/>
              </a:defRPr>
            </a:pPr>
            <a:r>
              <a:t>04  PREDIKSI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F3CC7CA-FE61-4691-86FC-DF7E09D1ED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53200" y="4829175"/>
            <a:ext cx="4762500" cy="5905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73F35"/>
                </a:solidFill>
                <a:latin typeface="Arial"/>
                <a:ea typeface="Arial"/>
                <a:cs typeface="Arial"/>
              </a:defRPr>
            </a:pPr>
            <a:r>
              <a:t>Perkiraan penjualan dan biaya, lengkap dengan konteks kualitas datanya.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82C22C0-5D02-463E-B49C-34F6B50CEC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00800"/>
            <a:ext cx="64770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defRPr sz="750" b="0">
                <a:solidFill>
                  <a:srgbClr val="6F7D75"/>
                </a:solidFill>
                <a:latin typeface="Arial"/>
                <a:ea typeface="Arial"/>
                <a:cs typeface="Arial"/>
              </a:defRPr>
            </a:pPr>
            <a:r>
              <a:t>04</a:t>
            </a:r>
          </a:p>
        </p:txBody>
      </p:sp>
    </p:spTree>
    <p:extLst>
      <p:ext uri="{BB962C8B-B14F-4D97-AF65-F5344CB8AC3E}">
        <p14:creationId xmlns:p14="http://schemas.microsoft.com/office/powerpoint/2010/main" val="1426188479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F7F8F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91C30137-091E-4E1A-9538-4D0FF4ED7B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42900"/>
            <a:ext cx="11144250" cy="7048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92578"/>
          </a:bodyPr>
          <a:lstStyle xmlns:a="http://schemas.openxmlformats.org/drawingml/2006/main"/>
          <a:p xmlns:a="http://schemas.openxmlformats.org/drawingml/2006/main">
            <a:pPr algn="l">
              <a:defRPr sz="2925" b="1">
                <a:solidFill>
                  <a:srgbClr val="173F35"/>
                </a:solidFill>
                <a:latin typeface="Arial"/>
                <a:ea typeface="Arial"/>
                <a:cs typeface="Arial"/>
              </a:defRPr>
            </a:pPr>
            <a:r>
              <a:t>Cara kerja: sederhana untuk pengguna, terstruktur di belakang layar</a:t>
            </a:r>
          </a:p>
        </p:txBody>
      </p:sp>
      <p:cxnSp>
        <p:nvCxnSpPr>
          <p:cNvPr id="19" name=""/>
          <p:cNvCxnSpPr/>
          <p:nvPr/>
        </p:nvCxnSpPr>
        <p:spPr>
          <a:xfrm xmlns:a="http://schemas.openxmlformats.org/drawingml/2006/main">
            <a:off x="647700" y="3000375"/>
            <a:ext cx="10058400" cy="9525"/>
          </a:xfrm>
          <a:prstGeom xmlns:a="http://schemas.openxmlformats.org/drawingml/2006/main" prst="straightConnector1">
            <a:avLst/>
          </a:prstGeom>
          <a:ln xmlns:a="http://schemas.openxmlformats.org/drawingml/2006/main" w="19050">
            <a:solidFill>
              <a:srgbClr val="2F705C"/>
            </a:solidFill>
            <a:prstDash val="solid"/>
          </a:ln>
        </p:spPr>
      </p:cxn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728589A-57B8-4F0C-9CBE-7492C37CFD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2914650"/>
            <a:ext cx="171450" cy="1714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8F26C"/>
          </a:solidFill>
          <a:ln xmlns:a="http://schemas.openxmlformats.org/drawingml/2006/main" w="0">
            <a:solidFill>
              <a:srgbClr val="D8F26C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E788251-6F03-4A8B-A640-0467BB7949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14825" y="2914650"/>
            <a:ext cx="171450" cy="1714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8F26C"/>
          </a:solidFill>
          <a:ln xmlns:a="http://schemas.openxmlformats.org/drawingml/2006/main" w="0">
            <a:solidFill>
              <a:srgbClr val="D8F26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2632B98-8C11-4C4E-9A8A-D4455A8CC7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914650"/>
            <a:ext cx="171450" cy="1714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8F26C"/>
          </a:solidFill>
          <a:ln xmlns:a="http://schemas.openxmlformats.org/drawingml/2006/main" w="0">
            <a:solidFill>
              <a:srgbClr val="D8F26C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D4D2169-F1F4-4B7C-B6A7-F1E5F2743D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2400300"/>
            <a:ext cx="1714500" cy="2476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2F705C"/>
                </a:solidFill>
                <a:latin typeface="Arial"/>
                <a:ea typeface="Arial"/>
                <a:cs typeface="Arial"/>
              </a:defRPr>
            </a:pPr>
            <a:r>
              <a:t>LANGKAH 01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E1809BC-225B-4A50-8319-3B9758AB41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14825" y="2400300"/>
            <a:ext cx="1714500" cy="2476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2F705C"/>
                </a:solidFill>
                <a:latin typeface="Arial"/>
                <a:ea typeface="Arial"/>
                <a:cs typeface="Arial"/>
              </a:defRPr>
            </a:pPr>
            <a:r>
              <a:t>LANGKAH 02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228E433-8669-4272-BE05-D837C4766C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400300"/>
            <a:ext cx="1714500" cy="2476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2F705C"/>
                </a:solidFill>
                <a:latin typeface="Arial"/>
                <a:ea typeface="Arial"/>
                <a:cs typeface="Arial"/>
              </a:defRPr>
            </a:pPr>
            <a:r>
              <a:t>LANGKAH 03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9833C51-950B-407E-B07F-11C5573D91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476625"/>
            <a:ext cx="2857500" cy="400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173F35"/>
                </a:solidFill>
                <a:latin typeface="Arial"/>
                <a:ea typeface="Arial"/>
                <a:cs typeface="Arial"/>
              </a:defRPr>
            </a:pPr>
            <a:r>
              <a:t>Upload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98E7646-34B5-439E-A26C-1A006BF6BE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4067175"/>
            <a:ext cx="2857500" cy="952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6F7D75"/>
                </a:solidFill>
                <a:latin typeface="Arial"/>
                <a:ea typeface="Arial"/>
                <a:cs typeface="Arial"/>
              </a:defRPr>
            </a:pPr>
            <a:r>
              <a:t>Transaksi &amp; pengeluaran dalam XLSX/CSV, atau foto jurnal sekaligus.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A3C92A3-C881-463C-9EB8-69F6959AE0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14825" y="3476625"/>
            <a:ext cx="3048000" cy="400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173F35"/>
                </a:solidFill>
                <a:latin typeface="Arial"/>
                <a:ea typeface="Arial"/>
                <a:cs typeface="Arial"/>
              </a:defRPr>
            </a:pPr>
            <a:r>
              <a:t>Deteksi &amp; bersihkan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B95F6C3-285E-4B80-97E6-C21B522C73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14825" y="4067175"/>
            <a:ext cx="2857500" cy="952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6F7D75"/>
                </a:solidFill>
                <a:latin typeface="Arial"/>
                <a:ea typeface="Arial"/>
                <a:cs typeface="Arial"/>
              </a:defRPr>
            </a:pPr>
            <a:r>
              <a:t>OCR, klasifikasi file, mapping kolom, validasi, dan cleansing otomatis.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CA3B992-2845-4D81-8941-FBE57D9B80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3476625"/>
            <a:ext cx="2857500" cy="400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173F35"/>
                </a:solidFill>
                <a:latin typeface="Arial"/>
                <a:ea typeface="Arial"/>
                <a:cs typeface="Arial"/>
              </a:defRPr>
            </a:pPr>
            <a:r>
              <a:t>Putuskan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10E8CF0-E4A6-4046-9154-79AE88D358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4067175"/>
            <a:ext cx="3143250" cy="952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6F7D75"/>
                </a:solidFill>
                <a:latin typeface="Arial"/>
                <a:ea typeface="Arial"/>
                <a:cs typeface="Arial"/>
              </a:defRPr>
            </a:pPr>
            <a:r>
              <a:t>Dashboard, RFM, P&amp;L, cashflow, forecast, serta file hasil yang dapat diunduh.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271238D-C472-4F62-9926-1245DCE07A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10750" y="5524500"/>
            <a:ext cx="1714500" cy="419100"/>
          </a:xfrm>
          <a:prstGeom xmlns:a="http://schemas.openxmlformats.org/drawingml/2006/main" prst="roundRect">
            <a:avLst>
              <a:gd name="adj" fmla="val 18182"/>
            </a:avLst>
          </a:prstGeom>
          <a:solidFill xmlns:a="http://schemas.openxmlformats.org/drawingml/2006/main">
            <a:srgbClr val="173F35"/>
          </a:solidFill>
          <a:ln xmlns:a="http://schemas.openxmlformats.org/drawingml/2006/main" w="0">
            <a:solidFill>
              <a:srgbClr val="173F35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C53C838-6CDD-4D38-924B-F60851C735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44100" y="5648325"/>
            <a:ext cx="144780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t>Menit, bukan hari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F0F6A413-DFBC-459D-88DF-36E0D05AB9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00800"/>
            <a:ext cx="64770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defRPr sz="750" b="0">
                <a:solidFill>
                  <a:srgbClr val="6F7D75"/>
                </a:solidFill>
                <a:latin typeface="Arial"/>
                <a:ea typeface="Arial"/>
                <a:cs typeface="Arial"/>
              </a:defRPr>
            </a:pPr>
            <a:r>
              <a:t>05</a:t>
            </a:r>
          </a:p>
        </p:txBody>
      </p:sp>
    </p:spTree>
    <p:extLst>
      <p:ext uri="{BB962C8B-B14F-4D97-AF65-F5344CB8AC3E}">
        <p14:creationId xmlns:p14="http://schemas.microsoft.com/office/powerpoint/2010/main" val="1671477162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F7F8F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2B2ADEA-7235-441D-9D7C-5EE66EC306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42900"/>
            <a:ext cx="11144250" cy="552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173F35"/>
                </a:solidFill>
                <a:latin typeface="Arial"/>
                <a:ea typeface="Arial"/>
                <a:cs typeface="Arial"/>
              </a:defRPr>
            </a:pPr>
            <a:r>
              <a:t>Existing revenue + milestone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5B5577F-33A4-41C6-BE26-6478A03EEB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67450" y="1447800"/>
            <a:ext cx="5334000" cy="552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6F7D75"/>
                </a:solidFill>
                <a:latin typeface="Arial"/>
                <a:ea typeface="Arial"/>
                <a:cs typeface="Arial"/>
              </a:defRPr>
            </a:pPr>
            <a:r>
              <a:t>Pendapatan 2025 telah terealisasi. Angka 2026–2028 adalah target internal, bukan revenue aktual.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B046642-3F64-4E16-B2B9-7407A104AA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67450" y="2457450"/>
            <a:ext cx="2571750" cy="1524000"/>
          </a:xfrm>
          <a:prstGeom xmlns:a="http://schemas.openxmlformats.org/drawingml/2006/main" prst="roundRect">
            <a:avLst>
              <a:gd name="adj" fmla="val 5000"/>
            </a:avLst>
          </a:prstGeom>
          <a:solidFill xmlns:a="http://schemas.openxmlformats.org/drawingml/2006/main">
            <a:srgbClr val="E8F1EB"/>
          </a:solidFill>
          <a:ln xmlns:a="http://schemas.openxmlformats.org/drawingml/2006/main" w="9525">
            <a:solidFill>
              <a:srgbClr val="DDE4DC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FB8FCA2-8A6D-403F-A7D6-AC5EFE5BD4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20200" y="2457450"/>
            <a:ext cx="2571750" cy="1524000"/>
          </a:xfrm>
          <a:prstGeom xmlns:a="http://schemas.openxmlformats.org/drawingml/2006/main" prst="roundRect">
            <a:avLst>
              <a:gd name="adj" fmla="val 5000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DE4DC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C8FED00-3FC7-4EE5-B43C-E1AAE1E57A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34150" y="2724150"/>
            <a:ext cx="2076450" cy="495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173F35"/>
                </a:solidFill>
                <a:latin typeface="Arial"/>
                <a:ea typeface="Arial"/>
                <a:cs typeface="Arial"/>
              </a:defRPr>
            </a:pPr>
            <a:r>
              <a:t>Rp168 juta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EDAA236-0A1A-43FB-AB12-15164CFD38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34150" y="3390900"/>
            <a:ext cx="20764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6F7D75"/>
                </a:solidFill>
                <a:latin typeface="Arial"/>
                <a:ea typeface="Arial"/>
                <a:cs typeface="Arial"/>
              </a:defRPr>
            </a:pPr>
            <a:r>
              <a:t>Revenue aktual 2025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BF275B8-1CDB-4155-94C1-388BE427F5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86900" y="2724150"/>
            <a:ext cx="2076450" cy="495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173F35"/>
                </a:solidFill>
                <a:latin typeface="Arial"/>
                <a:ea typeface="Arial"/>
                <a:cs typeface="Arial"/>
              </a:defRPr>
            </a:pPr>
            <a:r>
              <a:t>6 klien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DD8254D-8A0B-40A5-8B24-DDA22343E6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86900" y="3390900"/>
            <a:ext cx="207645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6F7D75"/>
                </a:solidFill>
                <a:latin typeface="Arial"/>
                <a:ea typeface="Arial"/>
                <a:cs typeface="Arial"/>
              </a:defRPr>
            </a:pPr>
            <a:r>
              <a:t>Aktif pada fase validasi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6706E05-7A4D-48CF-A46E-84A17C2A0E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67450" y="4457700"/>
            <a:ext cx="5334000" cy="238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2F705C"/>
                </a:solidFill>
                <a:latin typeface="Arial"/>
                <a:ea typeface="Arial"/>
                <a:cs typeface="Arial"/>
              </a:defRPr>
            </a:pPr>
            <a:r>
              <a:t>MILESTONE PRODUK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BC0943A-B32C-47F3-B47A-3E53ECAAFD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67450" y="4914900"/>
            <a:ext cx="742950" cy="238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73F35"/>
                </a:solidFill>
                <a:latin typeface="Arial"/>
                <a:ea typeface="Arial"/>
                <a:cs typeface="Arial"/>
              </a:defRPr>
            </a:pPr>
            <a:r>
              <a:t>2026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78DFB6F-C58F-4106-9468-EE42E67559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67550" y="4914900"/>
            <a:ext cx="41910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73F35"/>
                </a:solidFill>
                <a:latin typeface="Arial"/>
                <a:ea typeface="Arial"/>
                <a:cs typeface="Arial"/>
              </a:defRPr>
            </a:pPr>
            <a:r>
              <a:t>Platform v2 · pilot 100 UMKM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C1D87FC-12DF-4F18-8077-804B4BDEF7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67450" y="5324475"/>
            <a:ext cx="742950" cy="238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73F35"/>
                </a:solidFill>
                <a:latin typeface="Arial"/>
                <a:ea typeface="Arial"/>
                <a:cs typeface="Arial"/>
              </a:defRPr>
            </a:pPr>
            <a:r>
              <a:t>2027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233602A-1084-488A-B594-8BC88688C6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67550" y="5324475"/>
            <a:ext cx="41910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73F35"/>
                </a:solidFill>
                <a:latin typeface="Arial"/>
                <a:ea typeface="Arial"/>
                <a:cs typeface="Arial"/>
              </a:defRPr>
            </a:pPr>
            <a:r>
              <a:t>AI Business Adviser · 32 klien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07F531F-54B6-4FEB-8314-5A082249DF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67450" y="5734050"/>
            <a:ext cx="742950" cy="238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73F35"/>
                </a:solidFill>
                <a:latin typeface="Arial"/>
                <a:ea typeface="Arial"/>
                <a:cs typeface="Arial"/>
              </a:defRPr>
            </a:pPr>
            <a:r>
              <a:t>2028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A3BF480-795F-49EF-9CD2-97B12B05A2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67550" y="5734050"/>
            <a:ext cx="4191000" cy="266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173F35"/>
                </a:solidFill>
                <a:latin typeface="Arial"/>
                <a:ea typeface="Arial"/>
                <a:cs typeface="Arial"/>
              </a:defRPr>
            </a:pPr>
            <a:r>
              <a:t>Skala regional · 42 klien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F95AFEF-7DB8-42FF-8E1F-44A0D84763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6419850"/>
            <a:ext cx="9953625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F7D75"/>
                </a:solidFill>
                <a:latin typeface="Arial"/>
                <a:ea typeface="Arial"/>
                <a:cs typeface="Arial"/>
              </a:defRPr>
            </a:pPr>
            <a:r>
              <a:t>Sumber: Proposal Startup Grant Sanggabiz 2026. 2026–2028 merupakan target internal.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049C67DE-24C1-4732-A238-0EFDEB719E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00800"/>
            <a:ext cx="64770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defRPr sz="750" b="0">
                <a:solidFill>
                  <a:srgbClr val="6F7D75"/>
                </a:solidFill>
                <a:latin typeface="Arial"/>
                <a:ea typeface="Arial"/>
                <a:cs typeface="Arial"/>
              </a:defRPr>
            </a:pPr>
            <a:r>
              <a:t>06</a:t>
            </a:r>
          </a:p>
        </p:txBody>
      </p:sp>
      <p:graphicFrame>
        <p:nvGraphicFramePr>
          <p:cNvPr id="36" name="Chart"/>
          <p:cNvGraphicFramePr/>
          <p:nvPr/>
        </p:nvGraphicFramePr>
        <p:xfrm>
          <a:off xmlns:a="http://schemas.openxmlformats.org/drawingml/2006/main" x="400050" y="1428750"/>
          <a:ext xmlns:a="http://schemas.openxmlformats.org/drawingml/2006/main" cx="5381625" cy="4429125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dc6e959b780248ab"/>
          </a:graphicData>
        </a:graphic>
      </p:graphicFrame>
    </p:spTree>
    <p:extLst>
      <p:ext uri="{BB962C8B-B14F-4D97-AF65-F5344CB8AC3E}">
        <p14:creationId xmlns:p14="http://schemas.microsoft.com/office/powerpoint/2010/main" val="7000941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F7F8F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4FB0F5A-5A08-4EB2-86D0-7FBA849ACD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400050"/>
            <a:ext cx="361950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2F705C"/>
                </a:solidFill>
                <a:latin typeface="Arial"/>
                <a:ea typeface="Arial"/>
                <a:cs typeface="Arial"/>
              </a:defRPr>
            </a:pPr>
            <a:r>
              <a:t>SANGGABRIGHT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6DFA462-6969-4F58-A678-473BDE1971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1771650"/>
            <a:ext cx="5715000" cy="1047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5850" b="1">
                <a:solidFill>
                  <a:srgbClr val="173F35"/>
                </a:solidFill>
                <a:latin typeface="Arial"/>
                <a:ea typeface="Arial"/>
                <a:cs typeface="Arial"/>
              </a:defRPr>
            </a:pPr>
            <a:r>
              <a:t>Q&amp;A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CF16072-34D2-449A-9DC7-62E504F873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3067050"/>
            <a:ext cx="7905750" cy="1238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173F35"/>
                </a:solidFill>
                <a:latin typeface="Arial"/>
                <a:ea typeface="Arial"/>
                <a:cs typeface="Arial"/>
              </a:defRPr>
            </a:pPr>
            <a:r>
              <a:t>Mari bangun keputusan UMKM
yang lebih terang.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72FF17D-36E4-4148-A032-E89438BA31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5162550"/>
            <a:ext cx="3524250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2F705C"/>
                </a:solidFill>
                <a:latin typeface="Arial"/>
                <a:ea typeface="Arial"/>
                <a:cs typeface="Arial"/>
              </a:defRPr>
            </a:pPr>
            <a:r>
              <a:t>bright.sanggabiz.com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824A30A-0EBD-4EE0-8BFB-8BD7DD6EF5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" y="5562600"/>
            <a:ext cx="35242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6F7D75"/>
                </a:solidFill>
                <a:latin typeface="Arial"/>
                <a:ea typeface="Arial"/>
                <a:cs typeface="Arial"/>
              </a:defRPr>
            </a:pPr>
            <a:r>
              <a:t>partnership@sanggabiz.com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F037E71-1F07-492C-A4EA-3E31D80426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10750" y="4953000"/>
            <a:ext cx="1714500" cy="990600"/>
          </a:xfrm>
          <a:prstGeom xmlns:a="http://schemas.openxmlformats.org/drawingml/2006/main" prst="roundRect">
            <a:avLst>
              <a:gd name="adj" fmla="val 7692"/>
            </a:avLst>
          </a:prstGeom>
          <a:solidFill xmlns:a="http://schemas.openxmlformats.org/drawingml/2006/main">
            <a:srgbClr val="D8F26C"/>
          </a:solidFill>
          <a:ln xmlns:a="http://schemas.openxmlformats.org/drawingml/2006/main" w="0">
            <a:solidFill>
              <a:srgbClr val="D8F26C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CD429FC-99B3-4FB0-8E83-25FFA59313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29825" y="5181600"/>
            <a:ext cx="1276350" cy="552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173F35"/>
                </a:solidFill>
                <a:latin typeface="Arial"/>
                <a:ea typeface="Arial"/>
                <a:cs typeface="Arial"/>
              </a:defRPr>
            </a:pPr>
            <a:r>
              <a:t>DATA →
DECISION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790CC92-4BE7-42AE-A0CB-C746DECF6F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00800"/>
            <a:ext cx="647700" cy="171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defRPr sz="750" b="0">
                <a:solidFill>
                  <a:srgbClr val="6F7D75"/>
                </a:solidFill>
                <a:latin typeface="Arial"/>
                <a:ea typeface="Arial"/>
                <a:cs typeface="Arial"/>
              </a:defRPr>
            </a:pPr>
            <a:r>
              <a:t>07</a:t>
            </a:r>
          </a:p>
        </p:txBody>
      </p:sp>
    </p:spTree>
    <p:extLst>
      <p:ext uri="{BB962C8B-B14F-4D97-AF65-F5344CB8AC3E}">
        <p14:creationId xmlns:p14="http://schemas.microsoft.com/office/powerpoint/2010/main" val="674461591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2026-07-20T07:06:31.0550000Z</dcterms:created>
  <dcterms:modified xsi:type="dcterms:W3CDTF">2026-07-20T07:06:31.0550000Z</dcterms:modified>
</coreProperties>
</file>